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52" r:id="rId3"/>
    <p:sldId id="311" r:id="rId4"/>
    <p:sldId id="312" r:id="rId5"/>
    <p:sldId id="340" r:id="rId6"/>
    <p:sldId id="291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13" r:id="rId16"/>
    <p:sldId id="314" r:id="rId17"/>
    <p:sldId id="339" r:id="rId18"/>
    <p:sldId id="349" r:id="rId19"/>
    <p:sldId id="350" r:id="rId20"/>
    <p:sldId id="351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Arial Black" panose="020B0A04020102020204" pitchFamily="34" charset="0"/>
      <p:bold r:id="rId27"/>
    </p:embeddedFont>
    <p:embeddedFont>
      <p:font typeface="나눔명조" panose="02020603020101020101" pitchFamily="18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1094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E31B0-777B-4885-9E17-56C1AA8B2B7C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026C8-4730-465C-BDEE-B7227E602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7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98160-1CF7-4884-9FD3-7D03E1BD5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465E42-AB47-4A3B-89B8-6E660FB50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B71CB-CE29-44DD-991D-C40AA238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09F5-78D7-42D3-A547-3361B25979E4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45FC53-11BD-444B-8BE1-4CF37748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1A50E-4129-424B-AA60-E7086417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6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77ADD-1A4F-42CB-8E06-E41EB120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E455A-EC4C-4F73-B1CE-98EF05E0C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7A3CB-25AA-4111-9C6F-402823FB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D598-2CD4-4AD7-A3DB-8DCAA0DDD83C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9BA6CE-7EC4-44E9-B84C-03EB7E46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EC98A-C713-4690-B75E-D7F07E65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8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05BC08-C9CE-40EF-B6FC-78A2ADFF2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E69964-3F2F-45DC-8DE8-F4AA91EE0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F7FB1-EB12-4CB7-AACD-D47DDB14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6B30-2B54-400D-996A-0B155FFC515A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60454-3C42-446D-9123-7EC1521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1AE7C-DE21-4273-9EC5-D71EB48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4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A52DE-EB5D-4ACE-8398-78B8FFBD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DF1BB-31E6-4F48-A78F-586506E7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E0B3B-978B-437A-AA45-95FB6482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CC8FD-B90E-4542-AAA3-17A07524DA5F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46A8E-DB6B-4372-B31C-E78EF603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A0A23-2B41-4E32-A76C-561212D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6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6ED3C-2BB6-4C8E-B6A8-F070F3C8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1A395-254B-43E7-9915-FB1C3717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83C18-1CC4-4BD1-A5EA-31FF8583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6816-7EE1-4444-BE20-720444322CCB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77740-21FF-4B97-ADD4-1B90342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22FE0-6013-4309-9FED-D9C7724F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1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88A75-63DE-4830-92C0-9EE2026D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15FC8-3519-40E4-968B-F3DA97B09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4085FA-042E-462B-8C3E-241ED5965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1DC87-EAEC-47D6-82A8-7964AF5E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669E-C7F9-4982-9362-12DB395ED627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BBAA4-624C-42D1-BB09-875F25A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ABE67-2F1E-47F6-9EA1-516F7389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7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EB8FA-6CAC-4D61-9E3E-2C67353E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98C94-84F7-4B0A-BF38-0701C439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7FB1A0-8845-4607-B80E-341DAE328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F01CDC-6C78-4FB2-AAE8-33303A676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A4E7C1-BE61-47B5-9A66-33ADF7F4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38998D-403D-4754-BED3-00D88B44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604D-9F75-4600-81B0-618467ACE301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7364CE-9778-4FDD-875F-257309C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DDA0AF-415B-41FE-9C93-A2E31982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8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43519-B2AB-4EE2-BD42-B9C033A7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79E7EE-AB88-4128-AC8F-18927387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7D8E-D2D1-4D28-8DAD-48494EB5E9B9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3CB31-7385-4A9C-87AD-7FC72B06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555C28-C17F-461C-91CD-4542B119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D5DA8-B4F3-4FD1-A843-A31EFFEB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7E6FF-BCBB-4676-9DA9-46F28089BC84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576E1D-6C4B-470C-8ABE-3C43EF5E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C6A835-59F3-4D38-9058-1D7C2697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D8BCE-820E-4A72-BB7F-4B7E8D4E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F0AC6-4EE0-45DD-8DFE-57B899B2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216D3E-9EFD-4D73-9E54-71780D4A2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23BAB-D67E-49A8-BCD2-A3064BC2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D157-8111-4004-B6C1-0BEBDE9AB644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6C116-72B8-4DE4-AACB-351D6DD1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D255B-0177-44C1-A7A0-F0CAE7E0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9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5DFB3-94CF-4147-928A-0951D8D5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52B6F4-4722-4547-9973-BF8130D08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56EAFA-936B-430A-8A72-D374C93B5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FE205-D0D5-4EBD-8757-157FF2C1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FE3A-6E5C-4396-9C12-AAA0F56BEDD8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88F3E-BA8D-4ADF-8E83-51B7C1ED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2D333-1187-4D3D-9DD4-B8869A37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0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53A93A-C8E5-4F61-88D1-590F20D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AE927-BE7D-4D1E-9621-DE8F4D4F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B1C8A-5C3B-462E-8605-015C33F1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92A4-72C6-4598-A9B3-711802E92EBF}" type="datetime1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E9A3E-4D25-4D36-AA01-70644F909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F5D5F-5459-4F40-B819-A8BBE2A22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C45B2-AFD9-4C4D-A2A1-1DC82751B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6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CC2D4E-1DF3-44BD-9937-03C3CABB36C3}"/>
              </a:ext>
            </a:extLst>
          </p:cNvPr>
          <p:cNvSpPr txBox="1"/>
          <p:nvPr/>
        </p:nvSpPr>
        <p:spPr>
          <a:xfrm>
            <a:off x="4137772" y="2140802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-300" dirty="0" err="1" smtClean="0">
                <a:latin typeface="Arial Black" panose="020B0A04020102020204" pitchFamily="34" charset="0"/>
              </a:rPr>
              <a:t>DynaSLAM</a:t>
            </a:r>
            <a:endParaRPr lang="ko-KR" altLang="en-US" sz="5400" b="1" spc="-3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8EF1B-8DC5-441F-B2B2-13701026A4E7}"/>
              </a:ext>
            </a:extLst>
          </p:cNvPr>
          <p:cNvSpPr txBox="1"/>
          <p:nvPr/>
        </p:nvSpPr>
        <p:spPr>
          <a:xfrm>
            <a:off x="3222511" y="3358968"/>
            <a:ext cx="59184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: Tracking, Mapping, and </a:t>
            </a:r>
            <a:r>
              <a:rPr lang="en-US" altLang="ko-KR" sz="20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Inpainting</a:t>
            </a:r>
            <a:r>
              <a:rPr lang="en-US" altLang="ko-KR" sz="20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 in Dynamic Scenes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Berta </a:t>
            </a:r>
            <a:r>
              <a:rPr lang="en-US" altLang="ko-KR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Bescos</a:t>
            </a:r>
            <a:r>
              <a:rPr lang="en-US" altLang="ko-KR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, Jose M. </a:t>
            </a:r>
            <a:r>
              <a:rPr lang="en-US" altLang="ko-KR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Facil</a:t>
            </a:r>
            <a:r>
              <a:rPr lang="en-US" altLang="ko-KR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, Javier </a:t>
            </a:r>
            <a:r>
              <a:rPr lang="en-US" altLang="ko-KR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Civeraa</a:t>
            </a:r>
            <a:r>
              <a:rPr lang="en-US" altLang="ko-KR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, Jose </a:t>
            </a:r>
            <a:r>
              <a:rPr lang="en-US" altLang="ko-KR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Neira</a:t>
            </a:r>
            <a:endParaRPr lang="en-US" altLang="ko-KR" spc="-150" dirty="0" smtClean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University of Zaragoza, Spain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</a:rPr>
              <a:t>RA-L and IROS 2018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16A88-69F6-4B79-B348-373C08F21D14}"/>
              </a:ext>
            </a:extLst>
          </p:cNvPr>
          <p:cNvSpPr txBox="1"/>
          <p:nvPr/>
        </p:nvSpPr>
        <p:spPr>
          <a:xfrm>
            <a:off x="10304120" y="6304061"/>
            <a:ext cx="1585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/>
              <a:t>C</a:t>
            </a:r>
            <a:r>
              <a:rPr lang="en-US" altLang="ko-KR" sz="1400" b="1" dirty="0" err="1" smtClean="0"/>
              <a:t>heolweon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J</a:t>
            </a:r>
            <a:r>
              <a:rPr lang="en-US" altLang="ko-KR" sz="1400" b="1" dirty="0" smtClean="0"/>
              <a:t>ang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56830E-7074-4E21-92E5-E08047D6D8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2992" y="2624189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67784" y="4400713"/>
            <a:ext cx="5227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C00000"/>
                </a:solidFill>
                <a:latin typeface="+mj-lt"/>
              </a:rPr>
              <a:t>이전프레임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(KF)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과 </a:t>
            </a:r>
            <a:r>
              <a:rPr lang="ko-KR" altLang="en-US" b="1" dirty="0" err="1" smtClean="0">
                <a:solidFill>
                  <a:srgbClr val="C00000"/>
                </a:solidFill>
                <a:latin typeface="+mj-lt"/>
              </a:rPr>
              <a:t>현재프레임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(CF)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의 비교를 통해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+mj-lt"/>
              </a:rPr>
              <a:t>potentially dynamic 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object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를 검출</a:t>
            </a:r>
            <a:endParaRPr lang="ko-KR" alt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2992" y="2624189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21431" y="4539213"/>
            <a:ext cx="3120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potentially dynamic object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8193" y="3952509"/>
            <a:ext cx="471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정적인화면에 </a:t>
            </a:r>
            <a:r>
              <a:rPr lang="en-US" altLang="ko-KR" b="1" dirty="0">
                <a:solidFill>
                  <a:srgbClr val="C00000"/>
                </a:solidFill>
              </a:rPr>
              <a:t>dynamic </a:t>
            </a:r>
            <a:r>
              <a:rPr lang="en-US" altLang="ko-KR" b="1" dirty="0" smtClean="0">
                <a:solidFill>
                  <a:srgbClr val="C00000"/>
                </a:solidFill>
              </a:rPr>
              <a:t>object</a:t>
            </a:r>
            <a:r>
              <a:rPr lang="ko-KR" altLang="en-US" b="1" dirty="0" smtClean="0"/>
              <a:t>가 들어올 때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38193" y="5341276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처음부터 </a:t>
            </a:r>
            <a:r>
              <a:rPr lang="en-US" altLang="ko-KR" b="1" dirty="0">
                <a:solidFill>
                  <a:srgbClr val="C00000"/>
                </a:solidFill>
              </a:rPr>
              <a:t>dynamic </a:t>
            </a:r>
            <a:r>
              <a:rPr lang="en-US" altLang="ko-KR" b="1" dirty="0" smtClean="0">
                <a:solidFill>
                  <a:srgbClr val="C00000"/>
                </a:solidFill>
              </a:rPr>
              <a:t>object</a:t>
            </a:r>
            <a:r>
              <a:rPr lang="ko-KR" altLang="en-US" b="1" dirty="0" smtClean="0"/>
              <a:t>가 존재 할 때 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7" idx="1"/>
          </p:cNvCxnSpPr>
          <p:nvPr/>
        </p:nvCxnSpPr>
        <p:spPr>
          <a:xfrm flipV="1">
            <a:off x="4641772" y="4137175"/>
            <a:ext cx="1996421" cy="5867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6" idx="3"/>
            <a:endCxn id="14" idx="1"/>
          </p:cNvCxnSpPr>
          <p:nvPr/>
        </p:nvCxnSpPr>
        <p:spPr>
          <a:xfrm>
            <a:off x="4641772" y="4723879"/>
            <a:ext cx="1996421" cy="8020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0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2992" y="2624189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-1" r="51208" b="-436"/>
          <a:stretch/>
        </p:blipFill>
        <p:spPr>
          <a:xfrm>
            <a:off x="399908" y="3389858"/>
            <a:ext cx="2466384" cy="26782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63208" y="370324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처음부터 </a:t>
            </a:r>
            <a:r>
              <a:rPr lang="en-US" altLang="ko-KR" b="1" dirty="0">
                <a:solidFill>
                  <a:srgbClr val="C00000"/>
                </a:solidFill>
              </a:rPr>
              <a:t>dynamic object</a:t>
            </a:r>
            <a:r>
              <a:rPr lang="ko-KR" altLang="en-US" b="1" dirty="0"/>
              <a:t>가 존재 할 때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7023" y="4385962"/>
            <a:ext cx="67681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Low-Cost Tracking</a:t>
            </a:r>
            <a:r>
              <a:rPr lang="ko-KR" altLang="en-US" dirty="0" smtClean="0"/>
              <a:t>에서 계산된 </a:t>
            </a:r>
            <a:r>
              <a:rPr lang="en-US" altLang="ko-KR" dirty="0" smtClean="0"/>
              <a:t>‘camera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pose’</a:t>
            </a:r>
            <a:r>
              <a:rPr lang="ko-KR" altLang="en-US" dirty="0" smtClean="0"/>
              <a:t>를 이용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현재 프레임</a:t>
            </a:r>
            <a:r>
              <a:rPr lang="en-US" altLang="ko-KR" dirty="0" smtClean="0"/>
              <a:t>(CF)</a:t>
            </a:r>
            <a:r>
              <a:rPr lang="ko-KR" altLang="en-US" dirty="0" smtClean="0"/>
              <a:t>에 </a:t>
            </a:r>
            <a:r>
              <a:rPr lang="ko-KR" altLang="en-US" dirty="0"/>
              <a:t>이전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(KF)</a:t>
            </a:r>
            <a:r>
              <a:rPr lang="ko-KR" altLang="en-US" dirty="0" smtClean="0"/>
              <a:t>의 </a:t>
            </a:r>
            <a:r>
              <a:rPr lang="en-US" altLang="ko-KR" dirty="0"/>
              <a:t>key point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투영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 smtClean="0"/>
              <a:t>-  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</a:t>
            </a:r>
            <a:r>
              <a:rPr lang="ko-KR" altLang="en-US" dirty="0"/>
              <a:t>'</a:t>
            </a:r>
            <a:r>
              <a:rPr lang="ko-KR" altLang="en-US" dirty="0" smtClean="0"/>
              <a:t>이 이루는 각 </a:t>
            </a:r>
            <a:r>
              <a:rPr lang="el-GR" altLang="ko-KR" dirty="0" smtClean="0"/>
              <a:t>α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30°</a:t>
            </a:r>
            <a:r>
              <a:rPr lang="ko-KR" altLang="en-US" dirty="0" smtClean="0"/>
              <a:t> 이상일 때 </a:t>
            </a:r>
            <a:r>
              <a:rPr lang="en-US" altLang="ko-KR" dirty="0" smtClean="0"/>
              <a:t>dynamic object</a:t>
            </a:r>
            <a:r>
              <a:rPr lang="ko-KR" altLang="en-US" dirty="0" smtClean="0"/>
              <a:t>를 취급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5707" y="3701866"/>
            <a:ext cx="116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Dynamic object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7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2992" y="2624189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59428" y="370324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정적인화면에 </a:t>
            </a:r>
            <a:r>
              <a:rPr lang="en-US" altLang="ko-KR" b="1" dirty="0">
                <a:solidFill>
                  <a:srgbClr val="C00000"/>
                </a:solidFill>
              </a:rPr>
              <a:t>dynamic object</a:t>
            </a:r>
            <a:r>
              <a:rPr lang="ko-KR" altLang="en-US" b="1" dirty="0"/>
              <a:t>가 들어올 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55523" y="4363476"/>
            <a:ext cx="62600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 </a:t>
            </a:r>
            <a:r>
              <a:rPr lang="ko-KR" altLang="en-US" dirty="0" smtClean="0"/>
              <a:t>현재 </a:t>
            </a:r>
            <a:r>
              <a:rPr lang="ko-KR" altLang="en-US" dirty="0"/>
              <a:t>프레임</a:t>
            </a:r>
            <a:r>
              <a:rPr lang="en-US" altLang="ko-KR" dirty="0"/>
              <a:t>(CF)</a:t>
            </a:r>
            <a:r>
              <a:rPr lang="ko-KR" altLang="en-US" dirty="0"/>
              <a:t>에 이전 프레임</a:t>
            </a:r>
            <a:r>
              <a:rPr lang="en-US" altLang="ko-KR" dirty="0"/>
              <a:t>(KF)</a:t>
            </a:r>
            <a:r>
              <a:rPr lang="ko-KR" altLang="en-US" dirty="0"/>
              <a:t>의 </a:t>
            </a:r>
            <a:r>
              <a:rPr lang="en-US" altLang="ko-KR" dirty="0"/>
              <a:t>key point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투영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Low-Cost </a:t>
            </a:r>
            <a:r>
              <a:rPr lang="en-US" altLang="ko-KR" dirty="0"/>
              <a:t>Tracking</a:t>
            </a:r>
            <a:r>
              <a:rPr lang="ko-KR" altLang="en-US" dirty="0"/>
              <a:t>에서 계산된 </a:t>
            </a:r>
            <a:r>
              <a:rPr lang="en-US" altLang="ko-KR" dirty="0"/>
              <a:t>‘camera</a:t>
            </a:r>
            <a:r>
              <a:rPr lang="ko-KR" altLang="en-US" dirty="0"/>
              <a:t> </a:t>
            </a:r>
            <a:r>
              <a:rPr lang="en-US" altLang="ko-KR" dirty="0"/>
              <a:t>pose’</a:t>
            </a:r>
            <a:r>
              <a:rPr lang="ko-KR" altLang="en-US" dirty="0"/>
              <a:t>를 </a:t>
            </a:r>
            <a:r>
              <a:rPr lang="ko-KR" altLang="en-US" dirty="0" smtClean="0"/>
              <a:t>이용해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    예상 </a:t>
            </a:r>
            <a:r>
              <a:rPr lang="en-US" altLang="ko-KR" dirty="0" smtClean="0"/>
              <a:t>Depth; </a:t>
            </a:r>
            <a:r>
              <a:rPr lang="en-US" altLang="ko-KR" dirty="0" err="1" smtClean="0"/>
              <a:t>Z_proj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현재 프레임에서 계산된 </a:t>
            </a:r>
            <a:r>
              <a:rPr lang="en-US" altLang="ko-KR" dirty="0" smtClean="0"/>
              <a:t>Z'</a:t>
            </a:r>
            <a:r>
              <a:rPr lang="ko-KR" altLang="en-US" dirty="0" smtClean="0"/>
              <a:t> 값과 </a:t>
            </a:r>
            <a:r>
              <a:rPr lang="en-US" altLang="ko-KR" dirty="0" smtClean="0"/>
              <a:t>0.4m</a:t>
            </a:r>
            <a:r>
              <a:rPr lang="ko-KR" altLang="en-US" dirty="0" smtClean="0"/>
              <a:t> 이상 차이가 나면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동적 물체가 끼어든 것으로 간주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-1" r="51208" b="-436"/>
          <a:stretch/>
        </p:blipFill>
        <p:spPr>
          <a:xfrm>
            <a:off x="399908" y="3389858"/>
            <a:ext cx="2466384" cy="26782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2478"/>
          <a:stretch/>
        </p:blipFill>
        <p:spPr>
          <a:xfrm>
            <a:off x="399908" y="3389858"/>
            <a:ext cx="2466384" cy="273792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04286" y="5140140"/>
            <a:ext cx="116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</a:rPr>
              <a:t>Dynamic object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3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2992" y="2624189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6" y="3510540"/>
            <a:ext cx="3185014" cy="24266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05819" y="5435288"/>
            <a:ext cx="451811" cy="374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71704" y="4976446"/>
            <a:ext cx="454973" cy="199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92804" y="3688308"/>
            <a:ext cx="361541" cy="3692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09269" y="3642421"/>
            <a:ext cx="79351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책과 의자를 지움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뒤의 있는 사람은 지우지 못함</a:t>
            </a:r>
            <a:r>
              <a:rPr lang="en-US" altLang="ko-KR" b="1" dirty="0" smtClean="0">
                <a:latin typeface="+mj-lt"/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depth camera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의 단점</a:t>
            </a:r>
            <a:r>
              <a:rPr lang="en-US" altLang="ko-KR" b="1" dirty="0" smtClean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동적 개체의 경계 부분은 주변의 </a:t>
            </a:r>
            <a:r>
              <a:rPr lang="en-US" altLang="ko-KR" b="1" dirty="0" smtClean="0">
                <a:latin typeface="+mj-lt"/>
              </a:rPr>
              <a:t>depth</a:t>
            </a:r>
            <a:r>
              <a:rPr lang="ko-KR" altLang="en-US" b="1" dirty="0" smtClean="0">
                <a:latin typeface="+mj-lt"/>
              </a:rPr>
              <a:t>와 큰 차이를 보임을 이용해 보정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침식을 통해 내부의 모든 픽셀이 </a:t>
            </a:r>
            <a:r>
              <a:rPr lang="en-US" altLang="ko-KR" b="1" dirty="0" smtClean="0">
                <a:latin typeface="+mj-lt"/>
              </a:rPr>
              <a:t>dynamic object</a:t>
            </a:r>
            <a:r>
              <a:rPr lang="ko-KR" altLang="en-US" b="1" dirty="0" smtClean="0">
                <a:latin typeface="+mj-lt"/>
              </a:rPr>
              <a:t>에 속하게 함</a:t>
            </a:r>
            <a:endParaRPr lang="en-US" altLang="ko-KR" b="1" dirty="0" smtClean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0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254960" y="1789707"/>
            <a:ext cx="3648168" cy="2779556"/>
            <a:chOff x="5433646" y="3395998"/>
            <a:chExt cx="3648168" cy="277955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3646" y="3395998"/>
              <a:ext cx="3648168" cy="2779556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6232541" y="5315554"/>
              <a:ext cx="517511" cy="4293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98434" y="4856269"/>
              <a:ext cx="521133" cy="22890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419298" y="3568559"/>
              <a:ext cx="414115" cy="42292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752348" y="1789707"/>
            <a:ext cx="3675246" cy="2785696"/>
            <a:chOff x="724156" y="3389858"/>
            <a:chExt cx="3675246" cy="278569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156" y="3389858"/>
              <a:ext cx="3675246" cy="278569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095319" y="4998747"/>
              <a:ext cx="436865" cy="4473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494692" y="5605603"/>
              <a:ext cx="870439" cy="5699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900512" y="3640458"/>
              <a:ext cx="361541" cy="3692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35907" y="4894335"/>
            <a:ext cx="9493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Mask </a:t>
            </a:r>
            <a:r>
              <a:rPr lang="en-US" altLang="ko-KR" b="1" dirty="0" smtClean="0">
                <a:solidFill>
                  <a:srgbClr val="C00000"/>
                </a:solidFill>
              </a:rPr>
              <a:t>R-CNN</a:t>
            </a:r>
            <a:r>
              <a:rPr lang="ko-KR" altLang="en-US" dirty="0"/>
              <a:t>과</a:t>
            </a:r>
            <a:r>
              <a:rPr lang="ko-KR" altLang="en-US" dirty="0" smtClean="0"/>
              <a:t> </a:t>
            </a:r>
            <a:r>
              <a:rPr lang="en-US" altLang="ko-KR" b="1" spc="-15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Multi-view </a:t>
            </a:r>
            <a:r>
              <a:rPr lang="en-US" altLang="ko-KR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Geometry</a:t>
            </a:r>
            <a:r>
              <a:rPr lang="ko-KR" altLang="en-US" dirty="0" smtClean="0"/>
              <a:t>에 다 탐지된 것은 </a:t>
            </a:r>
            <a:r>
              <a:rPr lang="en-US" altLang="ko-KR" b="1" spc="-15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Multi-view Geometry </a:t>
            </a:r>
            <a:r>
              <a:rPr lang="ko-KR" altLang="en-US" dirty="0" smtClean="0"/>
              <a:t>를 우선 처리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부정확 함을 보정 가능</a:t>
            </a:r>
            <a:endParaRPr lang="en-US" altLang="ko-KR" dirty="0" smtClean="0"/>
          </a:p>
          <a:p>
            <a:r>
              <a:rPr lang="en-US" altLang="ko-KR" b="1" spc="-15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Multi-view Geometry </a:t>
            </a:r>
            <a:r>
              <a:rPr lang="ko-KR" altLang="en-US" dirty="0" smtClean="0"/>
              <a:t>에 안 걸리고 </a:t>
            </a:r>
            <a:r>
              <a:rPr lang="en-US" altLang="ko-KR" b="1" dirty="0">
                <a:solidFill>
                  <a:srgbClr val="C00000"/>
                </a:solidFill>
              </a:rPr>
              <a:t>Mask </a:t>
            </a:r>
            <a:r>
              <a:rPr lang="en-US" altLang="ko-KR" b="1" dirty="0" smtClean="0">
                <a:solidFill>
                  <a:srgbClr val="C00000"/>
                </a:solidFill>
              </a:rPr>
              <a:t>R-CNN</a:t>
            </a:r>
            <a:r>
              <a:rPr lang="ko-KR" altLang="en-US" dirty="0" smtClean="0"/>
              <a:t>만 탐지된 것은 </a:t>
            </a:r>
            <a:r>
              <a:rPr lang="en-US" altLang="ko-KR" b="1" spc="-150" dirty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Multi-view Geometry </a:t>
            </a:r>
            <a:r>
              <a:rPr lang="ko-KR" altLang="en-US" dirty="0" smtClean="0"/>
              <a:t>에 추가 </a:t>
            </a:r>
            <a:endParaRPr lang="en-US" altLang="ko-KR" dirty="0" smtClean="0"/>
          </a:p>
          <a:p>
            <a:r>
              <a:rPr lang="en-US" altLang="ko-KR" dirty="0" smtClean="0"/>
              <a:t>-&gt;Depth camera</a:t>
            </a:r>
            <a:r>
              <a:rPr lang="ko-KR" altLang="en-US" dirty="0" smtClean="0"/>
              <a:t>의 단점 보완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89750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Multi-view Geometry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51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552666" y="2615394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55906" y="4379930"/>
            <a:ext cx="627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j-lt"/>
              </a:rPr>
              <a:t>Segmentation </a:t>
            </a:r>
            <a:r>
              <a:rPr lang="ko-KR" altLang="en-US" b="1" dirty="0" smtClean="0">
                <a:latin typeface="+mj-lt"/>
              </a:rPr>
              <a:t>된 부분을 지우고 </a:t>
            </a:r>
            <a:r>
              <a:rPr lang="ko-KR" altLang="en-US" b="1" dirty="0">
                <a:solidFill>
                  <a:srgbClr val="C00000"/>
                </a:solidFill>
              </a:rPr>
              <a:t>이전 </a:t>
            </a:r>
            <a:r>
              <a:rPr lang="en-US" altLang="ko-KR" b="1" dirty="0">
                <a:solidFill>
                  <a:srgbClr val="C00000"/>
                </a:solidFill>
              </a:rPr>
              <a:t>frame</a:t>
            </a:r>
            <a:r>
              <a:rPr lang="ko-KR" altLang="en-US" b="1" dirty="0" smtClean="0">
                <a:solidFill>
                  <a:srgbClr val="C00000"/>
                </a:solidFill>
              </a:rPr>
              <a:t>이용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b="1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이전 프레임에서 전에 있는 부분을 </a:t>
            </a:r>
            <a:r>
              <a:rPr lang="ko-KR" altLang="en-US" b="1" dirty="0" smtClean="0"/>
              <a:t>보안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메꿀 수 없는 부분은 </a:t>
            </a:r>
            <a:r>
              <a:rPr lang="en-US" altLang="ko-KR" b="1" dirty="0" smtClean="0">
                <a:latin typeface="+mj-lt"/>
              </a:rPr>
              <a:t>blank</a:t>
            </a:r>
            <a:r>
              <a:rPr lang="ko-KR" altLang="en-US" b="1" dirty="0" smtClean="0">
                <a:latin typeface="+mj-lt"/>
              </a:rPr>
              <a:t>로 남게 됨</a:t>
            </a:r>
            <a:endParaRPr lang="ko-KR" altLang="en-US" b="1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21" y="3337464"/>
            <a:ext cx="3708655" cy="28585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201503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Background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</a:rPr>
              <a:t>Inpainting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78047" y="384470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이전 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frame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이용</a:t>
            </a:r>
            <a:endParaRPr lang="ko-KR" altLang="en-US" b="1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3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11_중간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51.3125"/>
                </p14:media>
              </p:ext>
            </p:extLst>
          </p:nvPr>
        </p:nvPicPr>
        <p:blipFill rotWithShape="1">
          <a:blip r:embed="rId5"/>
          <a:srcRect l="5817" t="48777" r="59857" b="385"/>
          <a:stretch/>
        </p:blipFill>
        <p:spPr>
          <a:xfrm>
            <a:off x="3500605" y="1578087"/>
            <a:ext cx="5204927" cy="4336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441249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Remove Dynamic Object and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inpainting</a:t>
            </a: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 background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4674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</a:t>
            </a:r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clusion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8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11_중간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51.3125"/>
                </p14:media>
              </p:ext>
            </p:extLst>
          </p:nvPr>
        </p:nvPicPr>
        <p:blipFill rotWithShape="1">
          <a:blip r:embed="rId5"/>
          <a:srcRect l="59086" t="49493" r="6588" b="1569"/>
          <a:stretch/>
        </p:blipFill>
        <p:spPr>
          <a:xfrm>
            <a:off x="3592884" y="1569410"/>
            <a:ext cx="5204927" cy="4173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441249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Remove Dynamic Object and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inpainting</a:t>
            </a: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 background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4674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</a:t>
            </a:r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clusion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11_중간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51.3125"/>
                </p14:media>
              </p:ext>
            </p:extLst>
          </p:nvPr>
        </p:nvPicPr>
        <p:blipFill rotWithShape="1">
          <a:blip r:embed="rId5"/>
          <a:srcRect l="39786" t="-1436" r="25888" b="51968"/>
          <a:stretch/>
        </p:blipFill>
        <p:spPr>
          <a:xfrm>
            <a:off x="3265713" y="1636522"/>
            <a:ext cx="5204927" cy="4219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441249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Remove Dynamic Object and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inpainting</a:t>
            </a: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 background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4674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</a:t>
            </a:r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clusion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306833" y="2296488"/>
            <a:ext cx="11589220" cy="2265024"/>
            <a:chOff x="296793" y="2592197"/>
            <a:chExt cx="11589220" cy="2265024"/>
          </a:xfrm>
        </p:grpSpPr>
        <p:grpSp>
          <p:nvGrpSpPr>
            <p:cNvPr id="19" name="그룹 18"/>
            <p:cNvGrpSpPr/>
            <p:nvPr/>
          </p:nvGrpSpPr>
          <p:grpSpPr>
            <a:xfrm>
              <a:off x="296793" y="2592197"/>
              <a:ext cx="9760935" cy="2265024"/>
              <a:chOff x="1202804" y="2315361"/>
              <a:chExt cx="9760935" cy="2265024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1202804" y="2315361"/>
                <a:ext cx="9760935" cy="2265024"/>
                <a:chOff x="766575" y="2114026"/>
                <a:chExt cx="9760935" cy="2265024"/>
              </a:xfrm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766575" y="2114026"/>
                  <a:ext cx="2420864" cy="1132512"/>
                </a:xfrm>
                <a:custGeom>
                  <a:avLst/>
                  <a:gdLst>
                    <a:gd name="connsiteX0" fmla="*/ 928001 w 1856002"/>
                    <a:gd name="connsiteY0" fmla="*/ 0 h 868262"/>
                    <a:gd name="connsiteX1" fmla="*/ 1854372 w 1856002"/>
                    <a:gd name="connsiteY1" fmla="*/ 835971 h 868262"/>
                    <a:gd name="connsiteX2" fmla="*/ 1856002 w 1856002"/>
                    <a:gd name="connsiteY2" fmla="*/ 868262 h 868262"/>
                    <a:gd name="connsiteX3" fmla="*/ 1404026 w 1856002"/>
                    <a:gd name="connsiteY3" fmla="*/ 868262 h 868262"/>
                    <a:gd name="connsiteX4" fmla="*/ 1400568 w 1856002"/>
                    <a:gd name="connsiteY4" fmla="*/ 833964 h 868262"/>
                    <a:gd name="connsiteX5" fmla="*/ 928001 w 1856002"/>
                    <a:gd name="connsiteY5" fmla="*/ 448811 h 868262"/>
                    <a:gd name="connsiteX6" fmla="*/ 455434 w 1856002"/>
                    <a:gd name="connsiteY6" fmla="*/ 833964 h 868262"/>
                    <a:gd name="connsiteX7" fmla="*/ 451977 w 1856002"/>
                    <a:gd name="connsiteY7" fmla="*/ 868262 h 868262"/>
                    <a:gd name="connsiteX8" fmla="*/ 0 w 1856002"/>
                    <a:gd name="connsiteY8" fmla="*/ 868262 h 868262"/>
                    <a:gd name="connsiteX9" fmla="*/ 1631 w 1856002"/>
                    <a:gd name="connsiteY9" fmla="*/ 835971 h 868262"/>
                    <a:gd name="connsiteX10" fmla="*/ 928001 w 1856002"/>
                    <a:gd name="connsiteY10" fmla="*/ 0 h 86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56002" h="868262">
                      <a:moveTo>
                        <a:pt x="928001" y="0"/>
                      </a:moveTo>
                      <a:cubicBezTo>
                        <a:pt x="1410134" y="0"/>
                        <a:pt x="1806686" y="366419"/>
                        <a:pt x="1854372" y="835971"/>
                      </a:cubicBezTo>
                      <a:lnTo>
                        <a:pt x="1856002" y="868262"/>
                      </a:lnTo>
                      <a:lnTo>
                        <a:pt x="1404026" y="868262"/>
                      </a:lnTo>
                      <a:lnTo>
                        <a:pt x="1400568" y="833964"/>
                      </a:lnTo>
                      <a:cubicBezTo>
                        <a:pt x="1355589" y="614158"/>
                        <a:pt x="1161105" y="448811"/>
                        <a:pt x="928001" y="448811"/>
                      </a:cubicBezTo>
                      <a:cubicBezTo>
                        <a:pt x="694898" y="448811"/>
                        <a:pt x="500413" y="614158"/>
                        <a:pt x="455434" y="833964"/>
                      </a:cubicBezTo>
                      <a:lnTo>
                        <a:pt x="451977" y="868262"/>
                      </a:lnTo>
                      <a:lnTo>
                        <a:pt x="0" y="868262"/>
                      </a:lnTo>
                      <a:lnTo>
                        <a:pt x="1631" y="835971"/>
                      </a:lnTo>
                      <a:cubicBezTo>
                        <a:pt x="49316" y="366419"/>
                        <a:pt x="445868" y="0"/>
                        <a:pt x="92800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flipV="1">
                  <a:off x="2605163" y="3246538"/>
                  <a:ext cx="2420864" cy="1132512"/>
                </a:xfrm>
                <a:custGeom>
                  <a:avLst/>
                  <a:gdLst>
                    <a:gd name="connsiteX0" fmla="*/ 928001 w 1856002"/>
                    <a:gd name="connsiteY0" fmla="*/ 0 h 868262"/>
                    <a:gd name="connsiteX1" fmla="*/ 1854372 w 1856002"/>
                    <a:gd name="connsiteY1" fmla="*/ 835971 h 868262"/>
                    <a:gd name="connsiteX2" fmla="*/ 1856002 w 1856002"/>
                    <a:gd name="connsiteY2" fmla="*/ 868262 h 868262"/>
                    <a:gd name="connsiteX3" fmla="*/ 1404026 w 1856002"/>
                    <a:gd name="connsiteY3" fmla="*/ 868262 h 868262"/>
                    <a:gd name="connsiteX4" fmla="*/ 1400568 w 1856002"/>
                    <a:gd name="connsiteY4" fmla="*/ 833964 h 868262"/>
                    <a:gd name="connsiteX5" fmla="*/ 928001 w 1856002"/>
                    <a:gd name="connsiteY5" fmla="*/ 448811 h 868262"/>
                    <a:gd name="connsiteX6" fmla="*/ 455434 w 1856002"/>
                    <a:gd name="connsiteY6" fmla="*/ 833964 h 868262"/>
                    <a:gd name="connsiteX7" fmla="*/ 451977 w 1856002"/>
                    <a:gd name="connsiteY7" fmla="*/ 868262 h 868262"/>
                    <a:gd name="connsiteX8" fmla="*/ 0 w 1856002"/>
                    <a:gd name="connsiteY8" fmla="*/ 868262 h 868262"/>
                    <a:gd name="connsiteX9" fmla="*/ 1631 w 1856002"/>
                    <a:gd name="connsiteY9" fmla="*/ 835971 h 868262"/>
                    <a:gd name="connsiteX10" fmla="*/ 928001 w 1856002"/>
                    <a:gd name="connsiteY10" fmla="*/ 0 h 86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56002" h="868262">
                      <a:moveTo>
                        <a:pt x="928001" y="0"/>
                      </a:moveTo>
                      <a:cubicBezTo>
                        <a:pt x="1410134" y="0"/>
                        <a:pt x="1806686" y="366419"/>
                        <a:pt x="1854372" y="835971"/>
                      </a:cubicBezTo>
                      <a:lnTo>
                        <a:pt x="1856002" y="868262"/>
                      </a:lnTo>
                      <a:lnTo>
                        <a:pt x="1404026" y="868262"/>
                      </a:lnTo>
                      <a:lnTo>
                        <a:pt x="1400568" y="833964"/>
                      </a:lnTo>
                      <a:cubicBezTo>
                        <a:pt x="1355589" y="614158"/>
                        <a:pt x="1161105" y="448811"/>
                        <a:pt x="928001" y="448811"/>
                      </a:cubicBezTo>
                      <a:cubicBezTo>
                        <a:pt x="694898" y="448811"/>
                        <a:pt x="500413" y="614158"/>
                        <a:pt x="455434" y="833964"/>
                      </a:cubicBezTo>
                      <a:lnTo>
                        <a:pt x="451977" y="868262"/>
                      </a:lnTo>
                      <a:lnTo>
                        <a:pt x="0" y="868262"/>
                      </a:lnTo>
                      <a:lnTo>
                        <a:pt x="1631" y="835971"/>
                      </a:lnTo>
                      <a:cubicBezTo>
                        <a:pt x="49316" y="366419"/>
                        <a:pt x="445868" y="0"/>
                        <a:pt x="92800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4435362" y="2114026"/>
                  <a:ext cx="2420864" cy="1132512"/>
                </a:xfrm>
                <a:custGeom>
                  <a:avLst/>
                  <a:gdLst>
                    <a:gd name="connsiteX0" fmla="*/ 928001 w 1856002"/>
                    <a:gd name="connsiteY0" fmla="*/ 0 h 868262"/>
                    <a:gd name="connsiteX1" fmla="*/ 1854372 w 1856002"/>
                    <a:gd name="connsiteY1" fmla="*/ 835971 h 868262"/>
                    <a:gd name="connsiteX2" fmla="*/ 1856002 w 1856002"/>
                    <a:gd name="connsiteY2" fmla="*/ 868262 h 868262"/>
                    <a:gd name="connsiteX3" fmla="*/ 1404026 w 1856002"/>
                    <a:gd name="connsiteY3" fmla="*/ 868262 h 868262"/>
                    <a:gd name="connsiteX4" fmla="*/ 1400568 w 1856002"/>
                    <a:gd name="connsiteY4" fmla="*/ 833964 h 868262"/>
                    <a:gd name="connsiteX5" fmla="*/ 928001 w 1856002"/>
                    <a:gd name="connsiteY5" fmla="*/ 448811 h 868262"/>
                    <a:gd name="connsiteX6" fmla="*/ 455434 w 1856002"/>
                    <a:gd name="connsiteY6" fmla="*/ 833964 h 868262"/>
                    <a:gd name="connsiteX7" fmla="*/ 451977 w 1856002"/>
                    <a:gd name="connsiteY7" fmla="*/ 868262 h 868262"/>
                    <a:gd name="connsiteX8" fmla="*/ 0 w 1856002"/>
                    <a:gd name="connsiteY8" fmla="*/ 868262 h 868262"/>
                    <a:gd name="connsiteX9" fmla="*/ 1631 w 1856002"/>
                    <a:gd name="connsiteY9" fmla="*/ 835971 h 868262"/>
                    <a:gd name="connsiteX10" fmla="*/ 928001 w 1856002"/>
                    <a:gd name="connsiteY10" fmla="*/ 0 h 86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56002" h="868262">
                      <a:moveTo>
                        <a:pt x="928001" y="0"/>
                      </a:moveTo>
                      <a:cubicBezTo>
                        <a:pt x="1410134" y="0"/>
                        <a:pt x="1806686" y="366419"/>
                        <a:pt x="1854372" y="835971"/>
                      </a:cubicBezTo>
                      <a:lnTo>
                        <a:pt x="1856002" y="868262"/>
                      </a:lnTo>
                      <a:lnTo>
                        <a:pt x="1404026" y="868262"/>
                      </a:lnTo>
                      <a:lnTo>
                        <a:pt x="1400568" y="833964"/>
                      </a:lnTo>
                      <a:cubicBezTo>
                        <a:pt x="1355589" y="614158"/>
                        <a:pt x="1161105" y="448811"/>
                        <a:pt x="928001" y="448811"/>
                      </a:cubicBezTo>
                      <a:cubicBezTo>
                        <a:pt x="694898" y="448811"/>
                        <a:pt x="500413" y="614158"/>
                        <a:pt x="455434" y="833964"/>
                      </a:cubicBezTo>
                      <a:lnTo>
                        <a:pt x="451977" y="868262"/>
                      </a:lnTo>
                      <a:lnTo>
                        <a:pt x="0" y="868262"/>
                      </a:lnTo>
                      <a:lnTo>
                        <a:pt x="1631" y="835971"/>
                      </a:lnTo>
                      <a:cubicBezTo>
                        <a:pt x="49316" y="366419"/>
                        <a:pt x="445868" y="0"/>
                        <a:pt x="92800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flipV="1">
                  <a:off x="6265561" y="3233951"/>
                  <a:ext cx="2420864" cy="1132512"/>
                </a:xfrm>
                <a:custGeom>
                  <a:avLst/>
                  <a:gdLst>
                    <a:gd name="connsiteX0" fmla="*/ 928001 w 1856002"/>
                    <a:gd name="connsiteY0" fmla="*/ 0 h 868262"/>
                    <a:gd name="connsiteX1" fmla="*/ 1854372 w 1856002"/>
                    <a:gd name="connsiteY1" fmla="*/ 835971 h 868262"/>
                    <a:gd name="connsiteX2" fmla="*/ 1856002 w 1856002"/>
                    <a:gd name="connsiteY2" fmla="*/ 868262 h 868262"/>
                    <a:gd name="connsiteX3" fmla="*/ 1404026 w 1856002"/>
                    <a:gd name="connsiteY3" fmla="*/ 868262 h 868262"/>
                    <a:gd name="connsiteX4" fmla="*/ 1400568 w 1856002"/>
                    <a:gd name="connsiteY4" fmla="*/ 833964 h 868262"/>
                    <a:gd name="connsiteX5" fmla="*/ 928001 w 1856002"/>
                    <a:gd name="connsiteY5" fmla="*/ 448811 h 868262"/>
                    <a:gd name="connsiteX6" fmla="*/ 455434 w 1856002"/>
                    <a:gd name="connsiteY6" fmla="*/ 833964 h 868262"/>
                    <a:gd name="connsiteX7" fmla="*/ 451977 w 1856002"/>
                    <a:gd name="connsiteY7" fmla="*/ 868262 h 868262"/>
                    <a:gd name="connsiteX8" fmla="*/ 0 w 1856002"/>
                    <a:gd name="connsiteY8" fmla="*/ 868262 h 868262"/>
                    <a:gd name="connsiteX9" fmla="*/ 1631 w 1856002"/>
                    <a:gd name="connsiteY9" fmla="*/ 835971 h 868262"/>
                    <a:gd name="connsiteX10" fmla="*/ 928001 w 1856002"/>
                    <a:gd name="connsiteY10" fmla="*/ 0 h 86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56002" h="868262">
                      <a:moveTo>
                        <a:pt x="928001" y="0"/>
                      </a:moveTo>
                      <a:cubicBezTo>
                        <a:pt x="1410134" y="0"/>
                        <a:pt x="1806686" y="366419"/>
                        <a:pt x="1854372" y="835971"/>
                      </a:cubicBezTo>
                      <a:lnTo>
                        <a:pt x="1856002" y="868262"/>
                      </a:lnTo>
                      <a:lnTo>
                        <a:pt x="1404026" y="868262"/>
                      </a:lnTo>
                      <a:lnTo>
                        <a:pt x="1400568" y="833964"/>
                      </a:lnTo>
                      <a:cubicBezTo>
                        <a:pt x="1355589" y="614158"/>
                        <a:pt x="1161105" y="448811"/>
                        <a:pt x="928001" y="448811"/>
                      </a:cubicBezTo>
                      <a:cubicBezTo>
                        <a:pt x="694898" y="448811"/>
                        <a:pt x="500413" y="614158"/>
                        <a:pt x="455434" y="833964"/>
                      </a:cubicBezTo>
                      <a:lnTo>
                        <a:pt x="451977" y="868262"/>
                      </a:lnTo>
                      <a:lnTo>
                        <a:pt x="0" y="868262"/>
                      </a:lnTo>
                      <a:lnTo>
                        <a:pt x="1631" y="835971"/>
                      </a:lnTo>
                      <a:cubicBezTo>
                        <a:pt x="49316" y="366419"/>
                        <a:pt x="445868" y="0"/>
                        <a:pt x="92800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>
                  <a:off x="8106646" y="2114026"/>
                  <a:ext cx="2420864" cy="1132512"/>
                </a:xfrm>
                <a:custGeom>
                  <a:avLst/>
                  <a:gdLst>
                    <a:gd name="connsiteX0" fmla="*/ 928001 w 1856002"/>
                    <a:gd name="connsiteY0" fmla="*/ 0 h 868262"/>
                    <a:gd name="connsiteX1" fmla="*/ 1854372 w 1856002"/>
                    <a:gd name="connsiteY1" fmla="*/ 835971 h 868262"/>
                    <a:gd name="connsiteX2" fmla="*/ 1856002 w 1856002"/>
                    <a:gd name="connsiteY2" fmla="*/ 868262 h 868262"/>
                    <a:gd name="connsiteX3" fmla="*/ 1404026 w 1856002"/>
                    <a:gd name="connsiteY3" fmla="*/ 868262 h 868262"/>
                    <a:gd name="connsiteX4" fmla="*/ 1400568 w 1856002"/>
                    <a:gd name="connsiteY4" fmla="*/ 833964 h 868262"/>
                    <a:gd name="connsiteX5" fmla="*/ 928001 w 1856002"/>
                    <a:gd name="connsiteY5" fmla="*/ 448811 h 868262"/>
                    <a:gd name="connsiteX6" fmla="*/ 455434 w 1856002"/>
                    <a:gd name="connsiteY6" fmla="*/ 833964 h 868262"/>
                    <a:gd name="connsiteX7" fmla="*/ 451977 w 1856002"/>
                    <a:gd name="connsiteY7" fmla="*/ 868262 h 868262"/>
                    <a:gd name="connsiteX8" fmla="*/ 0 w 1856002"/>
                    <a:gd name="connsiteY8" fmla="*/ 868262 h 868262"/>
                    <a:gd name="connsiteX9" fmla="*/ 1631 w 1856002"/>
                    <a:gd name="connsiteY9" fmla="*/ 835971 h 868262"/>
                    <a:gd name="connsiteX10" fmla="*/ 928001 w 1856002"/>
                    <a:gd name="connsiteY10" fmla="*/ 0 h 86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56002" h="868262">
                      <a:moveTo>
                        <a:pt x="928001" y="0"/>
                      </a:moveTo>
                      <a:cubicBezTo>
                        <a:pt x="1410134" y="0"/>
                        <a:pt x="1806686" y="366419"/>
                        <a:pt x="1854372" y="835971"/>
                      </a:cubicBezTo>
                      <a:lnTo>
                        <a:pt x="1856002" y="868262"/>
                      </a:lnTo>
                      <a:lnTo>
                        <a:pt x="1404026" y="868262"/>
                      </a:lnTo>
                      <a:lnTo>
                        <a:pt x="1400568" y="833964"/>
                      </a:lnTo>
                      <a:cubicBezTo>
                        <a:pt x="1355589" y="614158"/>
                        <a:pt x="1161105" y="448811"/>
                        <a:pt x="928001" y="448811"/>
                      </a:cubicBezTo>
                      <a:cubicBezTo>
                        <a:pt x="694898" y="448811"/>
                        <a:pt x="500413" y="614158"/>
                        <a:pt x="455434" y="833964"/>
                      </a:cubicBezTo>
                      <a:lnTo>
                        <a:pt x="451977" y="868262"/>
                      </a:lnTo>
                      <a:lnTo>
                        <a:pt x="0" y="868262"/>
                      </a:lnTo>
                      <a:lnTo>
                        <a:pt x="1631" y="835971"/>
                      </a:lnTo>
                      <a:cubicBezTo>
                        <a:pt x="49316" y="366419"/>
                        <a:pt x="445868" y="0"/>
                        <a:pt x="92800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1448502" y="3112123"/>
                <a:ext cx="192946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17289" y="3112123"/>
                <a:ext cx="192946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774007" y="3112123"/>
                <a:ext cx="192946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276861" y="2588903"/>
                <a:ext cx="192946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</a:t>
                </a:r>
              </a:p>
              <a:p>
                <a:pPr algn="ctr"/>
                <a:r>
                  <a:rPr lang="en-US" altLang="ko-K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ko-KR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43808" y="2588903"/>
                <a:ext cx="192946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BACKROUND</a:t>
                </a:r>
              </a:p>
              <a:p>
                <a:pPr algn="ctr"/>
                <a:r>
                  <a:rPr lang="en-US" altLang="ko-KR" sz="4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ko-KR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자유형 19"/>
            <p:cNvSpPr/>
            <p:nvPr/>
          </p:nvSpPr>
          <p:spPr>
            <a:xfrm flipV="1">
              <a:off x="9465149" y="3712122"/>
              <a:ext cx="2420864" cy="1132512"/>
            </a:xfrm>
            <a:custGeom>
              <a:avLst/>
              <a:gdLst>
                <a:gd name="connsiteX0" fmla="*/ 928001 w 1856002"/>
                <a:gd name="connsiteY0" fmla="*/ 0 h 868262"/>
                <a:gd name="connsiteX1" fmla="*/ 1854372 w 1856002"/>
                <a:gd name="connsiteY1" fmla="*/ 835971 h 868262"/>
                <a:gd name="connsiteX2" fmla="*/ 1856002 w 1856002"/>
                <a:gd name="connsiteY2" fmla="*/ 868262 h 868262"/>
                <a:gd name="connsiteX3" fmla="*/ 1404026 w 1856002"/>
                <a:gd name="connsiteY3" fmla="*/ 868262 h 868262"/>
                <a:gd name="connsiteX4" fmla="*/ 1400568 w 1856002"/>
                <a:gd name="connsiteY4" fmla="*/ 833964 h 868262"/>
                <a:gd name="connsiteX5" fmla="*/ 928001 w 1856002"/>
                <a:gd name="connsiteY5" fmla="*/ 448811 h 868262"/>
                <a:gd name="connsiteX6" fmla="*/ 455434 w 1856002"/>
                <a:gd name="connsiteY6" fmla="*/ 833964 h 868262"/>
                <a:gd name="connsiteX7" fmla="*/ 451977 w 1856002"/>
                <a:gd name="connsiteY7" fmla="*/ 868262 h 868262"/>
                <a:gd name="connsiteX8" fmla="*/ 0 w 1856002"/>
                <a:gd name="connsiteY8" fmla="*/ 868262 h 868262"/>
                <a:gd name="connsiteX9" fmla="*/ 1631 w 1856002"/>
                <a:gd name="connsiteY9" fmla="*/ 835971 h 868262"/>
                <a:gd name="connsiteX10" fmla="*/ 928001 w 1856002"/>
                <a:gd name="connsiteY10" fmla="*/ 0 h 86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6002" h="868262">
                  <a:moveTo>
                    <a:pt x="928001" y="0"/>
                  </a:moveTo>
                  <a:cubicBezTo>
                    <a:pt x="1410134" y="0"/>
                    <a:pt x="1806686" y="366419"/>
                    <a:pt x="1854372" y="835971"/>
                  </a:cubicBezTo>
                  <a:lnTo>
                    <a:pt x="1856002" y="868262"/>
                  </a:lnTo>
                  <a:lnTo>
                    <a:pt x="1404026" y="868262"/>
                  </a:lnTo>
                  <a:lnTo>
                    <a:pt x="1400568" y="833964"/>
                  </a:lnTo>
                  <a:cubicBezTo>
                    <a:pt x="1355589" y="614158"/>
                    <a:pt x="1161105" y="448811"/>
                    <a:pt x="928001" y="448811"/>
                  </a:cubicBezTo>
                  <a:cubicBezTo>
                    <a:pt x="694898" y="448811"/>
                    <a:pt x="500413" y="614158"/>
                    <a:pt x="455434" y="833964"/>
                  </a:cubicBezTo>
                  <a:lnTo>
                    <a:pt x="451977" y="868262"/>
                  </a:lnTo>
                  <a:lnTo>
                    <a:pt x="0" y="868262"/>
                  </a:lnTo>
                  <a:lnTo>
                    <a:pt x="1631" y="835971"/>
                  </a:lnTo>
                  <a:cubicBezTo>
                    <a:pt x="49316" y="366419"/>
                    <a:pt x="445868" y="0"/>
                    <a:pt x="92800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12104" y="2865739"/>
              <a:ext cx="192946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  <a:p>
              <a:pPr algn="ctr"/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034484" y="513112"/>
            <a:ext cx="394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11_중간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7" end="0.3125"/>
                </p14:media>
              </p:ext>
            </p:extLst>
          </p:nvPr>
        </p:nvPicPr>
        <p:blipFill rotWithShape="1">
          <a:blip r:embed="rId5"/>
          <a:srcRect l="4815" t="203" r="3723" b="669"/>
          <a:stretch/>
        </p:blipFill>
        <p:spPr>
          <a:xfrm>
            <a:off x="1931725" y="1470441"/>
            <a:ext cx="7822541" cy="4768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441249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Remove Dynamic Object and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inpainting</a:t>
            </a: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 background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4674"/>
            <a:ext cx="2581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</a:t>
            </a:r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clusion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441249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Remove Dynamic Object and </a:t>
            </a:r>
            <a:r>
              <a:rPr lang="en-US" altLang="ko-KR" sz="1600" b="1" spc="-150" dirty="0" err="1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inpainting</a:t>
            </a: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명조" panose="02020603020101020101" pitchFamily="18" charset="-127"/>
              </a:rPr>
              <a:t> background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4674"/>
            <a:ext cx="1975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Concept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74" y="1783698"/>
            <a:ext cx="4745247" cy="3627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527" y="1724023"/>
            <a:ext cx="4714273" cy="37466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56148" y="5365095"/>
            <a:ext cx="18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&lt;INPUT&gt;</a:t>
            </a:r>
            <a:endParaRPr lang="ko-K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59114" y="5365095"/>
            <a:ext cx="18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&lt;OUTPUT&gt;</a:t>
            </a:r>
            <a:endParaRPr lang="ko-K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7947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altLang="ko-KR" sz="1600" b="1" dirty="0" smtClean="0">
                <a:solidFill>
                  <a:srgbClr val="C00000"/>
                </a:solidFill>
                <a:latin typeface="+mj-lt"/>
              </a:rPr>
              <a:t>he </a:t>
            </a:r>
            <a:r>
              <a:rPr lang="en-US" altLang="ko-KR" sz="1600" b="1" dirty="0">
                <a:solidFill>
                  <a:srgbClr val="C00000"/>
                </a:solidFill>
                <a:latin typeface="+mj-lt"/>
              </a:rPr>
              <a:t>vast majority of the approaches and datasets assume a static environment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8716"/>
            <a:ext cx="2932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Contribution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02680" y="5128065"/>
            <a:ext cx="7801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C00000"/>
                </a:solidFill>
                <a:ea typeface="나눔고딕" panose="020D0604000000000000" pitchFamily="50" charset="-127"/>
              </a:rPr>
              <a:t>DynaSLAM</a:t>
            </a:r>
            <a:r>
              <a:rPr lang="en-US" altLang="ko-KR" b="1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ea typeface="나눔고딕" panose="020D0604000000000000" pitchFamily="50" charset="-127"/>
              </a:rPr>
              <a:t>enables </a:t>
            </a:r>
            <a:r>
              <a:rPr lang="en-US" altLang="ko-KR" b="1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slam </a:t>
            </a:r>
            <a:r>
              <a:rPr lang="en-US" altLang="ko-KR" b="1" dirty="0">
                <a:solidFill>
                  <a:srgbClr val="C00000"/>
                </a:solidFill>
                <a:ea typeface="나눔고딕" panose="020D0604000000000000" pitchFamily="50" charset="-127"/>
              </a:rPr>
              <a:t>even in a dynamic </a:t>
            </a:r>
            <a:r>
              <a:rPr lang="en-US" altLang="ko-KR" b="1" dirty="0" smtClean="0">
                <a:solidFill>
                  <a:srgbClr val="C00000"/>
                </a:solidFill>
                <a:ea typeface="나눔고딕" panose="020D0604000000000000" pitchFamily="50" charset="-127"/>
              </a:rPr>
              <a:t>environment</a:t>
            </a:r>
            <a:endParaRPr lang="ko-KR" altLang="en-US" b="1" dirty="0">
              <a:solidFill>
                <a:srgbClr val="C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2123" y="338545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Visual-slam</a:t>
            </a:r>
            <a:endParaRPr lang="ko-KR" altLang="en-US" b="1" dirty="0"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17" name="직선 화살표 연결선 16"/>
          <p:cNvCxnSpPr>
            <a:stCxn id="6" idx="3"/>
            <a:endCxn id="32" idx="1"/>
          </p:cNvCxnSpPr>
          <p:nvPr/>
        </p:nvCxnSpPr>
        <p:spPr>
          <a:xfrm flipV="1">
            <a:off x="4779955" y="2855205"/>
            <a:ext cx="1620683" cy="7149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33" idx="1"/>
          </p:cNvCxnSpPr>
          <p:nvPr/>
        </p:nvCxnSpPr>
        <p:spPr>
          <a:xfrm>
            <a:off x="4779955" y="3570125"/>
            <a:ext cx="1620683" cy="8430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0638" y="2670539"/>
            <a:ext cx="174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Feature-based</a:t>
            </a:r>
            <a:endParaRPr lang="ko-KR" altLang="en-US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00638" y="4228479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  <a:ea typeface="나눔고딕" panose="020D0604000000000000" pitchFamily="50" charset="-127"/>
              </a:rPr>
              <a:t>Direct</a:t>
            </a:r>
            <a:endParaRPr lang="ko-KR" altLang="en-US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5955220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</a:rPr>
              <a:t>dynamic objects in visual SLAM reveals several challenges 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for </a:t>
            </a:r>
            <a:r>
              <a:rPr lang="en-US" altLang="ko-KR" sz="1600" b="1" dirty="0">
                <a:solidFill>
                  <a:srgbClr val="C00000"/>
                </a:solidFill>
              </a:rPr>
              <a:t>both mapping and tracking, including: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50" y="3532340"/>
            <a:ext cx="124316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Key point</a:t>
            </a:r>
            <a:endParaRPr lang="ko-KR" altLang="en-US" b="1" dirty="0"/>
          </a:p>
        </p:txBody>
      </p:sp>
      <p:cxnSp>
        <p:nvCxnSpPr>
          <p:cNvPr id="17" name="직선 화살표 연결선 16"/>
          <p:cNvCxnSpPr>
            <a:stCxn id="6" idx="3"/>
            <a:endCxn id="32" idx="1"/>
          </p:cNvCxnSpPr>
          <p:nvPr/>
        </p:nvCxnSpPr>
        <p:spPr>
          <a:xfrm flipV="1">
            <a:off x="1820711" y="3112535"/>
            <a:ext cx="2124292" cy="6044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33" idx="1"/>
          </p:cNvCxnSpPr>
          <p:nvPr/>
        </p:nvCxnSpPr>
        <p:spPr>
          <a:xfrm>
            <a:off x="1820711" y="3717006"/>
            <a:ext cx="2124292" cy="6626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45003" y="2927869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lt"/>
              </a:rPr>
              <a:t>어떻게 </a:t>
            </a:r>
            <a:r>
              <a:rPr lang="en-US" altLang="ko-KR" b="1" dirty="0" smtClean="0">
                <a:latin typeface="+mj-lt"/>
              </a:rPr>
              <a:t>dynamic object</a:t>
            </a:r>
            <a:r>
              <a:rPr lang="ko-KR" altLang="en-US" b="1" dirty="0" smtClean="0">
                <a:latin typeface="+mj-lt"/>
              </a:rPr>
              <a:t>를 지울 것인가</a:t>
            </a:r>
            <a:endParaRPr lang="ko-KR" altLang="en-US" b="1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45003" y="419498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지워진 부분은 어떻게 보정할 것인가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50147" y="2747575"/>
            <a:ext cx="180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Deep-Learning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en-US" altLang="ko-KR" b="1" dirty="0" err="1">
                <a:solidFill>
                  <a:srgbClr val="C00000"/>
                </a:solidFill>
              </a:rPr>
              <a:t>S</a:t>
            </a:r>
            <a:r>
              <a:rPr lang="en-US" altLang="ko-KR" b="1" dirty="0" err="1" smtClean="0">
                <a:solidFill>
                  <a:srgbClr val="C00000"/>
                </a:solidFill>
              </a:rPr>
              <a:t>egmantaion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4025" y="4153194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이전 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frame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이용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1871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How</a:t>
            </a:r>
            <a:endParaRPr lang="ko-KR" altLang="en-US" sz="44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698670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 smtClean="0">
                <a:ln>
                  <a:solidFill>
                    <a:schemeClr val="tx1">
                      <a:lumMod val="50000"/>
                      <a:lumOff val="50000"/>
                      <a:alpha val="20000"/>
                    </a:schemeClr>
                  </a:solidFill>
                </a:ln>
                <a:solidFill>
                  <a:srgbClr val="C00000"/>
                </a:solidFill>
              </a:rPr>
              <a:t>Image Recognition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A1B-C640-46C3-98DE-72EE6179E7C6}"/>
              </a:ext>
            </a:extLst>
          </p:cNvPr>
          <p:cNvSpPr txBox="1"/>
          <p:nvPr/>
        </p:nvSpPr>
        <p:spPr>
          <a:xfrm>
            <a:off x="399910" y="255148"/>
            <a:ext cx="4932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Background Knowledge</a:t>
            </a:r>
            <a:endParaRPr lang="ko-KR" altLang="en-US" sz="4000" b="1" spc="-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6F1A2-0684-4761-B775-7C7C6D77F681}"/>
              </a:ext>
            </a:extLst>
          </p:cNvPr>
          <p:cNvSpPr txBox="1"/>
          <p:nvPr/>
        </p:nvSpPr>
        <p:spPr>
          <a:xfrm>
            <a:off x="806928" y="5108168"/>
            <a:ext cx="28813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29000"/>
                    </a:schemeClr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3889" y="249494"/>
            <a:ext cx="76021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utoShape 8" descr="ìì ê±° ì ì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92315" y="1280205"/>
            <a:ext cx="11495523" cy="4297591"/>
            <a:chOff x="192315" y="1456908"/>
            <a:chExt cx="11495523" cy="42975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E78601-5740-452A-A817-00B629130080}"/>
                </a:ext>
              </a:extLst>
            </p:cNvPr>
            <p:cNvSpPr txBox="1"/>
            <p:nvPr/>
          </p:nvSpPr>
          <p:spPr>
            <a:xfrm>
              <a:off x="1506795" y="1456908"/>
              <a:ext cx="9178410" cy="82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800" u="sng" dirty="0">
                  <a:ln>
                    <a:solidFill>
                      <a:schemeClr val="tx1">
                        <a:lumMod val="85000"/>
                        <a:lumOff val="15000"/>
                        <a:alpha val="29000"/>
                      </a:schemeClr>
                    </a:solidFill>
                  </a:ln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Recognition</a:t>
              </a: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8186765" y="2866929"/>
              <a:ext cx="3501073" cy="2837921"/>
              <a:chOff x="8071728" y="2060856"/>
              <a:chExt cx="3501073" cy="283792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9EB5FD-96F4-4142-9D9D-539301EE6122}"/>
                  </a:ext>
                </a:extLst>
              </p:cNvPr>
              <p:cNvSpPr txBox="1"/>
              <p:nvPr/>
            </p:nvSpPr>
            <p:spPr>
              <a:xfrm>
                <a:off x="8071728" y="4318810"/>
                <a:ext cx="3501073" cy="5799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n>
                      <a:solidFill>
                        <a:schemeClr val="tx1">
                          <a:lumMod val="85000"/>
                          <a:lumOff val="15000"/>
                          <a:alpha val="29000"/>
                        </a:schemeClr>
                      </a:solidFill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Segmentation</a:t>
                </a:r>
              </a:p>
            </p:txBody>
          </p:sp>
          <p:pic>
            <p:nvPicPr>
              <p:cNvPr id="1028" name="Picture 4" descr="fcn segment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19" t="279"/>
              <a:stretch/>
            </p:blipFill>
            <p:spPr bwMode="auto">
              <a:xfrm>
                <a:off x="8213957" y="2060856"/>
                <a:ext cx="3216616" cy="2348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/>
            <p:cNvGrpSpPr/>
            <p:nvPr/>
          </p:nvGrpSpPr>
          <p:grpSpPr>
            <a:xfrm>
              <a:off x="4352969" y="2859371"/>
              <a:ext cx="3746483" cy="2895128"/>
              <a:chOff x="4132511" y="2060856"/>
              <a:chExt cx="3746483" cy="28951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1260F-FD5A-42FB-B927-DBB107E892A5}"/>
                  </a:ext>
                </a:extLst>
              </p:cNvPr>
              <p:cNvSpPr txBox="1"/>
              <p:nvPr/>
            </p:nvSpPr>
            <p:spPr>
              <a:xfrm>
                <a:off x="4132511" y="4309653"/>
                <a:ext cx="3746483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n>
                      <a:solidFill>
                        <a:schemeClr val="tx1">
                          <a:lumMod val="85000"/>
                          <a:lumOff val="15000"/>
                          <a:alpha val="29000"/>
                        </a:schemeClr>
                      </a:solidFill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Detection</a:t>
                </a: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436065" y="2060856"/>
                <a:ext cx="3166567" cy="2359464"/>
                <a:chOff x="4436065" y="2060856"/>
                <a:chExt cx="3166567" cy="2359464"/>
              </a:xfrm>
            </p:grpSpPr>
            <p:pic>
              <p:nvPicPr>
                <p:cNvPr id="1030" name="Picture 6" descr="ìì ê±° ì ì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6065" y="2060856"/>
                  <a:ext cx="3166567" cy="23594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5332671" y="2079922"/>
                  <a:ext cx="1781193" cy="1781193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7" name="그룹 26"/>
            <p:cNvGrpSpPr/>
            <p:nvPr/>
          </p:nvGrpSpPr>
          <p:grpSpPr>
            <a:xfrm>
              <a:off x="192315" y="2859371"/>
              <a:ext cx="4073341" cy="2350926"/>
              <a:chOff x="210947" y="2415897"/>
              <a:chExt cx="4073341" cy="2035220"/>
            </a:xfrm>
          </p:grpSpPr>
          <p:pic>
            <p:nvPicPr>
              <p:cNvPr id="1036" name="Picture 12" descr="ìì ê±° ì ì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739" y="2422440"/>
                <a:ext cx="2599549" cy="2020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ì¤í ë°ì´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62" r="20829"/>
              <a:stretch/>
            </p:blipFill>
            <p:spPr bwMode="auto">
              <a:xfrm>
                <a:off x="210947" y="2415897"/>
                <a:ext cx="2055303" cy="203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250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6" y="1335191"/>
            <a:ext cx="10363271" cy="20562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0358" y="1830626"/>
            <a:ext cx="1429534" cy="23739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02908" y="2434654"/>
            <a:ext cx="584971" cy="30255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00006" y="3382427"/>
            <a:ext cx="600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Monocular, </a:t>
            </a:r>
            <a:r>
              <a:rPr lang="en-US" altLang="ko-KR" b="1" dirty="0"/>
              <a:t>S</a:t>
            </a:r>
            <a:r>
              <a:rPr lang="en-US" altLang="ko-KR" b="1" dirty="0" smtClean="0"/>
              <a:t>tereo camera -&gt; </a:t>
            </a:r>
            <a:r>
              <a:rPr lang="en-US" altLang="ko-KR" b="1" dirty="0" smtClean="0">
                <a:solidFill>
                  <a:srgbClr val="C00000"/>
                </a:solidFill>
              </a:rPr>
              <a:t>only use MASK R-CNN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0006" y="4549857"/>
            <a:ext cx="600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RGB-D -&gt; </a:t>
            </a:r>
            <a:r>
              <a:rPr lang="en-US" altLang="ko-KR" b="1" dirty="0" smtClean="0">
                <a:solidFill>
                  <a:srgbClr val="C00000"/>
                </a:solidFill>
              </a:rPr>
              <a:t>use MASK R-CNN &amp; multi-view Geometry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7725" y="4577060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j-lt"/>
              </a:rPr>
              <a:t>1. Depth</a:t>
            </a:r>
            <a:r>
              <a:rPr lang="ko-KR" altLang="en-US" b="1" dirty="0" smtClean="0">
                <a:latin typeface="+mj-lt"/>
              </a:rPr>
              <a:t>가 추가된 만큼 개선된 </a:t>
            </a:r>
            <a:r>
              <a:rPr lang="en-US" altLang="ko-KR" b="1" dirty="0" smtClean="0">
                <a:latin typeface="+mj-lt"/>
              </a:rPr>
              <a:t>segmentation</a:t>
            </a:r>
            <a:endParaRPr lang="ko-KR" altLang="en-US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2804" y="5029837"/>
            <a:ext cx="5048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lt"/>
              </a:rPr>
              <a:t>2. Mask R-CNN</a:t>
            </a:r>
            <a:r>
              <a:rPr lang="ko-KR" altLang="en-US" b="1" dirty="0" smtClean="0">
                <a:latin typeface="+mj-lt"/>
              </a:rPr>
              <a:t>에서</a:t>
            </a:r>
            <a:r>
              <a:rPr lang="en-US" altLang="ko-KR" b="1" dirty="0">
                <a:latin typeface="+mj-lt"/>
              </a:rPr>
              <a:t> </a:t>
            </a:r>
            <a:r>
              <a:rPr lang="ko-KR" altLang="en-US" b="1" dirty="0" smtClean="0">
                <a:latin typeface="+mj-lt"/>
              </a:rPr>
              <a:t>잡지 못한 </a:t>
            </a:r>
            <a:endParaRPr lang="en-US" altLang="ko-KR" b="1" dirty="0" smtClean="0">
              <a:latin typeface="+mj-lt"/>
            </a:endParaRPr>
          </a:p>
          <a:p>
            <a:r>
              <a:rPr lang="en-US" altLang="ko-KR" b="1" dirty="0" smtClean="0">
                <a:latin typeface="+mj-lt"/>
              </a:rPr>
              <a:t>potentially </a:t>
            </a:r>
            <a:r>
              <a:rPr lang="en-US" altLang="ko-KR" b="1" dirty="0">
                <a:latin typeface="+mj-lt"/>
              </a:rPr>
              <a:t>dynamic </a:t>
            </a:r>
            <a:r>
              <a:rPr lang="en-US" altLang="ko-KR" b="1" dirty="0" smtClean="0">
                <a:latin typeface="+mj-lt"/>
              </a:rPr>
              <a:t>object</a:t>
            </a:r>
            <a:r>
              <a:rPr lang="ko-KR" altLang="en-US" b="1" dirty="0" smtClean="0">
                <a:latin typeface="+mj-lt"/>
              </a:rPr>
              <a:t>를 탐지</a:t>
            </a:r>
            <a:endParaRPr lang="en-US" altLang="ko-KR" b="1" dirty="0" smtClean="0">
              <a:latin typeface="+mj-lt"/>
            </a:endParaRPr>
          </a:p>
          <a:p>
            <a:r>
              <a:rPr lang="en-US" altLang="ko-KR" b="1" dirty="0" smtClean="0">
                <a:latin typeface="+mj-lt"/>
              </a:rPr>
              <a:t>Ex)bicycle, car, dog…</a:t>
            </a:r>
            <a:endParaRPr lang="ko-KR" altLang="en-US" b="1" dirty="0">
              <a:latin typeface="+mj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515158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j-lt"/>
              </a:rPr>
              <a:t>Camera Input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62727" y="2026578"/>
            <a:ext cx="1037672" cy="48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849142" y="3490044"/>
            <a:ext cx="7035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j-lt"/>
              </a:rPr>
              <a:t>Most of  dynamic objects can be segmented and not used </a:t>
            </a:r>
          </a:p>
          <a:p>
            <a:r>
              <a:rPr lang="en-US" altLang="ko-KR" b="1" dirty="0" smtClean="0">
                <a:latin typeface="+mj-lt"/>
              </a:rPr>
              <a:t>    for tracking and mapping</a:t>
            </a: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latin typeface="+mj-lt"/>
              </a:rPr>
              <a:t>potentially </a:t>
            </a:r>
            <a:r>
              <a:rPr lang="en-US" altLang="ko-KR" b="1" dirty="0">
                <a:latin typeface="+mj-lt"/>
              </a:rPr>
              <a:t>dynamic object</a:t>
            </a:r>
            <a:r>
              <a:rPr lang="ko-KR" altLang="en-US" b="1" dirty="0">
                <a:latin typeface="+mj-lt"/>
              </a:rPr>
              <a:t>을 잡아내지 </a:t>
            </a:r>
            <a:r>
              <a:rPr lang="ko-KR" altLang="en-US" b="1" dirty="0" smtClean="0">
                <a:latin typeface="+mj-lt"/>
              </a:rPr>
              <a:t>못함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뒤에 있는 사람도 잡음</a:t>
            </a:r>
            <a:endParaRPr lang="ko-KR" altLang="en-US" b="1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+mj-lt"/>
              </a:rPr>
              <a:t>부정확함</a:t>
            </a:r>
            <a:endParaRPr lang="en-US" altLang="ko-KR" b="1" dirty="0" smtClean="0">
              <a:latin typeface="+mj-lt"/>
            </a:endParaRPr>
          </a:p>
          <a:p>
            <a:pPr marL="285750" indent="-285750">
              <a:buFontTx/>
              <a:buChar char="-"/>
            </a:pPr>
            <a:endParaRPr lang="ko-KR" altLang="en-US" b="1" dirty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6" y="3389858"/>
            <a:ext cx="3675246" cy="27856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95319" y="4998747"/>
            <a:ext cx="436865" cy="447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94692" y="5605603"/>
            <a:ext cx="870439" cy="569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45264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j-lt"/>
              </a:rPr>
              <a:t>Mask R-CNN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5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805A7-8B92-475C-B7AD-A5DD98A5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C45B2-AFD9-4C4D-A2A1-1DC82751B75A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D4958-227D-40C2-BC45-CA53FB7911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3863451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6" y="1333653"/>
            <a:ext cx="10363271" cy="205620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48684" y="2666007"/>
            <a:ext cx="1429534" cy="600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5462" y="3426222"/>
            <a:ext cx="11016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이미지의 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Static part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를 이용해 카메라 </a:t>
            </a:r>
            <a:r>
              <a:rPr lang="en-US" altLang="ko-KR" b="1" dirty="0" smtClean="0">
                <a:solidFill>
                  <a:srgbClr val="C00000"/>
                </a:solidFill>
                <a:latin typeface="+mj-lt"/>
              </a:rPr>
              <a:t>pose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를 측정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pPr algn="ctr"/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pPr algn="ctr"/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r>
              <a:rPr lang="en-US" altLang="ko-KR" b="1" dirty="0" smtClean="0">
                <a:latin typeface="+mj-lt"/>
              </a:rPr>
              <a:t>- segmentation</a:t>
            </a:r>
            <a:r>
              <a:rPr lang="ko-KR" altLang="en-US" b="1" dirty="0" smtClean="0">
                <a:latin typeface="+mj-lt"/>
              </a:rPr>
              <a:t>의 </a:t>
            </a:r>
            <a:r>
              <a:rPr lang="en-US" altLang="ko-KR" b="1" dirty="0" smtClean="0">
                <a:latin typeface="+mj-lt"/>
              </a:rPr>
              <a:t>contour</a:t>
            </a:r>
            <a:r>
              <a:rPr lang="ko-KR" altLang="en-US" b="1" dirty="0" smtClean="0">
                <a:latin typeface="+mj-lt"/>
              </a:rPr>
              <a:t>부분은 </a:t>
            </a:r>
            <a:r>
              <a:rPr lang="en-US" altLang="ko-KR" b="1" dirty="0" smtClean="0">
                <a:latin typeface="+mj-lt"/>
              </a:rPr>
              <a:t>feature</a:t>
            </a:r>
            <a:r>
              <a:rPr lang="ko-KR" altLang="en-US" b="1" dirty="0" smtClean="0">
                <a:latin typeface="+mj-lt"/>
              </a:rPr>
              <a:t>로서 제외하여</a:t>
            </a:r>
            <a:r>
              <a:rPr lang="en-US" altLang="ko-KR" b="1" dirty="0" smtClean="0">
                <a:latin typeface="+mj-lt"/>
              </a:rPr>
              <a:t>, tracking</a:t>
            </a:r>
            <a:r>
              <a:rPr lang="ko-KR" altLang="en-US" b="1" dirty="0" smtClean="0">
                <a:latin typeface="+mj-lt"/>
              </a:rPr>
              <a:t>에</a:t>
            </a:r>
            <a:r>
              <a:rPr lang="en-US" altLang="ko-KR" b="1" dirty="0" smtClean="0">
                <a:latin typeface="+mj-lt"/>
              </a:rPr>
              <a:t> </a:t>
            </a:r>
            <a:r>
              <a:rPr lang="ko-KR" altLang="en-US" b="1" dirty="0" smtClean="0">
                <a:latin typeface="+mj-lt"/>
              </a:rPr>
              <a:t>필요한 </a:t>
            </a:r>
            <a:r>
              <a:rPr lang="en-US" altLang="ko-KR" b="1" dirty="0" smtClean="0">
                <a:latin typeface="+mj-lt"/>
              </a:rPr>
              <a:t>Point</a:t>
            </a:r>
            <a:r>
              <a:rPr lang="ko-KR" altLang="en-US" b="1" dirty="0" smtClean="0">
                <a:latin typeface="+mj-lt"/>
              </a:rPr>
              <a:t> </a:t>
            </a:r>
            <a:r>
              <a:rPr lang="en-US" altLang="ko-KR" b="1" dirty="0" smtClean="0">
                <a:latin typeface="+mj-lt"/>
              </a:rPr>
              <a:t>feature</a:t>
            </a:r>
            <a:r>
              <a:rPr lang="ko-KR" altLang="en-US" b="1" dirty="0" smtClean="0">
                <a:latin typeface="+mj-lt"/>
              </a:rPr>
              <a:t> 부각</a:t>
            </a:r>
            <a:endParaRPr lang="en-US" altLang="ko-KR" b="1" dirty="0" smtClean="0">
              <a:latin typeface="+mj-lt"/>
            </a:endParaRPr>
          </a:p>
          <a:p>
            <a:endParaRPr lang="en-US" altLang="ko-KR" b="1" dirty="0" smtClean="0">
              <a:latin typeface="+mj-lt"/>
            </a:endParaRPr>
          </a:p>
          <a:p>
            <a:r>
              <a:rPr lang="en-US" altLang="ko-KR" b="1" dirty="0" smtClean="0">
                <a:latin typeface="+mj-lt"/>
              </a:rPr>
              <a:t>- ORB-SLAM2</a:t>
            </a:r>
            <a:r>
              <a:rPr lang="ko-KR" altLang="en-US" b="1" dirty="0">
                <a:latin typeface="+mj-lt"/>
              </a:rPr>
              <a:t>의 </a:t>
            </a:r>
            <a:r>
              <a:rPr lang="en-US" altLang="ko-KR" b="1" dirty="0">
                <a:latin typeface="+mj-lt"/>
              </a:rPr>
              <a:t>light version</a:t>
            </a:r>
            <a:r>
              <a:rPr lang="ko-KR" altLang="en-US" b="1" dirty="0">
                <a:latin typeface="+mj-lt"/>
              </a:rPr>
              <a:t>을 사용하여 </a:t>
            </a:r>
            <a:r>
              <a:rPr lang="en-US" altLang="ko-KR" b="1" dirty="0">
                <a:latin typeface="+mj-lt"/>
              </a:rPr>
              <a:t>Low-Cost Tracking</a:t>
            </a:r>
            <a:r>
              <a:rPr lang="ko-KR" altLang="en-US" b="1" dirty="0">
                <a:latin typeface="+mj-lt"/>
              </a:rPr>
              <a:t>을 </a:t>
            </a:r>
            <a:r>
              <a:rPr lang="ko-KR" altLang="en-US" b="1" dirty="0" smtClean="0">
                <a:latin typeface="+mj-lt"/>
              </a:rPr>
              <a:t>구현</a:t>
            </a:r>
            <a:endParaRPr lang="ko-KR" altLang="en-US" b="1" dirty="0">
              <a:latin typeface="+mj-lt"/>
            </a:endParaRPr>
          </a:p>
          <a:p>
            <a:endParaRPr lang="en-US" altLang="ko-KR" dirty="0" smtClean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6FA25-6853-4463-B8B5-E354F7D5A272}"/>
              </a:ext>
            </a:extLst>
          </p:cNvPr>
          <p:cNvSpPr txBox="1"/>
          <p:nvPr/>
        </p:nvSpPr>
        <p:spPr>
          <a:xfrm>
            <a:off x="318222" y="1020266"/>
            <a:ext cx="198714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  <a:latin typeface="+mj-lt"/>
              </a:rPr>
              <a:t>Low-Cost Tracking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</a:ln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C63D34-A7DC-48C7-9F0E-6337FA3233C8}"/>
              </a:ext>
            </a:extLst>
          </p:cNvPr>
          <p:cNvCxnSpPr>
            <a:cxnSpLocks/>
          </p:cNvCxnSpPr>
          <p:nvPr/>
        </p:nvCxnSpPr>
        <p:spPr>
          <a:xfrm>
            <a:off x="399910" y="3337464"/>
            <a:ext cx="1136346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23889" y="218716"/>
            <a:ext cx="4273004" cy="769441"/>
            <a:chOff x="323889" y="218716"/>
            <a:chExt cx="4273004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B3A1B-C640-46C3-98DE-72EE6179E7C6}"/>
                </a:ext>
              </a:extLst>
            </p:cNvPr>
            <p:cNvSpPr txBox="1"/>
            <p:nvPr/>
          </p:nvSpPr>
          <p:spPr>
            <a:xfrm>
              <a:off x="399910" y="218716"/>
              <a:ext cx="41969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System Description</a:t>
              </a:r>
              <a:endParaRPr lang="ko-KR" altLang="en-US" sz="4400" b="1" spc="-3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3889" y="249494"/>
              <a:ext cx="7602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4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6141</TotalTime>
  <Words>562</Words>
  <Application>Microsoft Office PowerPoint</Application>
  <PresentationFormat>와이드스크린</PresentationFormat>
  <Paragraphs>149</Paragraphs>
  <Slides>20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나눔고딕</vt:lpstr>
      <vt:lpstr>Arial Black</vt:lpstr>
      <vt:lpstr>Arial</vt:lpstr>
      <vt:lpstr>Times New Roman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현철 정</dc:creator>
  <cp:lastModifiedBy>장 철원</cp:lastModifiedBy>
  <cp:revision>171</cp:revision>
  <dcterms:created xsi:type="dcterms:W3CDTF">2019-01-14T05:26:26Z</dcterms:created>
  <dcterms:modified xsi:type="dcterms:W3CDTF">2019-06-12T17:10:05Z</dcterms:modified>
</cp:coreProperties>
</file>